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264" r:id="rId3"/>
    <p:sldId id="269" r:id="rId4"/>
    <p:sldId id="261" r:id="rId5"/>
    <p:sldId id="27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799" autoAdjust="0"/>
  </p:normalViewPr>
  <p:slideViewPr>
    <p:cSldViewPr>
      <p:cViewPr varScale="1">
        <p:scale>
          <a:sx n="92" d="100"/>
          <a:sy n="92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8BBDF-995F-4EE8-BC0D-1819379B6865}" type="datetimeFigureOut">
              <a:rPr lang="de-DE" smtClean="0"/>
              <a:t>13.10.2014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E1266-A4F2-44A7-99CE-C55FD32C06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7615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smtClean="0"/>
              <a:t>Monterrey-Fonds Wirkungsbeobachtung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D40E505-05DB-422D-817B-CE26C6952C31}" type="datetime1">
              <a:rPr lang="en-GB" smtClean="0"/>
              <a:pPr/>
              <a:t>13/10/2014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1096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smtClean="0"/>
              <a:t>Monterrey-Fonds Wirkungsbeobachtung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EE6631F-2800-4256-8CDE-85ABE213EC85}" type="datetime1">
              <a:rPr lang="en-GB" smtClean="0"/>
              <a:pPr/>
              <a:t>13/10/2014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976778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4918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992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BZ" dirty="0" smtClean="0"/>
              <a:t>Monterrey-</a:t>
            </a:r>
            <a:r>
              <a:rPr lang="en-BZ" dirty="0" err="1" smtClean="0"/>
              <a:t>Fonds</a:t>
            </a:r>
            <a:r>
              <a:rPr lang="en-BZ" dirty="0" smtClean="0"/>
              <a:t> </a:t>
            </a:r>
            <a:r>
              <a:rPr lang="en-BZ" dirty="0" err="1" smtClean="0"/>
              <a:t>Wirkungsbeobachtung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222823E-467C-4637-AF4D-470D6A77E8CA}" type="datetime1">
              <a:rPr lang="en-GB" smtClean="0"/>
              <a:pPr/>
              <a:t>13/10/2014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18698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smtClean="0"/>
              <a:t>Monterrey-Fonds Wirkungsbeobachtung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99CDAA4-8C57-4FC0-8960-99DEF4EABBFF}" type="datetime1">
              <a:rPr lang="en-GB" smtClean="0"/>
              <a:pPr/>
              <a:t>13/10/2014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10296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0158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05708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gi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4.gif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7" name="Grafik 10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68" y="370280"/>
            <a:ext cx="1494211" cy="844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dirty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de-DE" sz="1000" b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BZ" dirty="0" err="1" smtClean="0"/>
              <a:t>Operationsplan</a:t>
            </a:r>
            <a:r>
              <a:rPr lang="en-BZ" dirty="0" smtClean="0"/>
              <a:t> 2014 - SV </a:t>
            </a:r>
            <a:r>
              <a:rPr lang="en-BZ" dirty="0" err="1" smtClean="0"/>
              <a:t>NaWi</a:t>
            </a:r>
            <a:endParaRPr lang="en-BZ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A3FA86-D72A-41BF-8283-B5F2AC4737A0}" type="datetime1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13/10/2014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7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752600" y="1676400"/>
            <a:ext cx="6019800" cy="17543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3600" b="1" dirty="0" smtClean="0">
                <a:solidFill>
                  <a:schemeClr val="bg2">
                    <a:lumMod val="25000"/>
                  </a:schemeClr>
                </a:solidFill>
              </a:rPr>
              <a:t>SEKTORVORHABEN NACHHALTIGE WIRTSCHAFTSENTWICKLUNG</a:t>
            </a:r>
            <a:endParaRPr lang="de-DE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Inhaltsplatzhalter 2"/>
          <p:cNvSpPr txBox="1">
            <a:spLocks/>
          </p:cNvSpPr>
          <p:nvPr/>
        </p:nvSpPr>
        <p:spPr>
          <a:xfrm>
            <a:off x="552175" y="4583878"/>
            <a:ext cx="7885217" cy="902522"/>
          </a:xfrm>
          <a:prstGeom prst="rect">
            <a:avLst/>
          </a:prstGeom>
        </p:spPr>
        <p:txBody>
          <a:bodyPr/>
          <a:lstStyle>
            <a:lvl1pPr marL="3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32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b="0" kern="0" dirty="0" smtClean="0"/>
              <a:t>Das wirtschaftspolitische Profil der deutschen Entwicklungszusammenarbeit ist hinsichtlich der drei Nachhaltigkeitsdimensionen (sozial, ökologisch und ökonomisch) geschärft.</a:t>
            </a:r>
          </a:p>
        </p:txBody>
      </p:sp>
      <p:sp>
        <p:nvSpPr>
          <p:cNvPr id="27" name="Titel 1"/>
          <p:cNvSpPr txBox="1">
            <a:spLocks/>
          </p:cNvSpPr>
          <p:nvPr/>
        </p:nvSpPr>
        <p:spPr>
          <a:xfrm>
            <a:off x="559296" y="4120329"/>
            <a:ext cx="7776000" cy="6179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b="0" kern="0" dirty="0" smtClean="0">
                <a:solidFill>
                  <a:srgbClr val="C00000"/>
                </a:solidFill>
              </a:rPr>
              <a:t>Projektziel:</a:t>
            </a:r>
            <a:endParaRPr lang="de-DE" b="0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31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/>
          <p:cNvGrpSpPr/>
          <p:nvPr/>
        </p:nvGrpSpPr>
        <p:grpSpPr>
          <a:xfrm>
            <a:off x="3646674" y="2616957"/>
            <a:ext cx="1885819" cy="1946613"/>
            <a:chOff x="2743197" y="965199"/>
            <a:chExt cx="990076" cy="1138018"/>
          </a:xfrm>
        </p:grpSpPr>
        <p:sp>
          <p:nvSpPr>
            <p:cNvPr id="18" name="Sechseck 17"/>
            <p:cNvSpPr/>
            <p:nvPr/>
          </p:nvSpPr>
          <p:spPr>
            <a:xfrm rot="5400000">
              <a:off x="2669226" y="1039170"/>
              <a:ext cx="1138018" cy="990076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9" name="Sechseck 4"/>
            <p:cNvSpPr/>
            <p:nvPr/>
          </p:nvSpPr>
          <p:spPr>
            <a:xfrm>
              <a:off x="2897484" y="1142540"/>
              <a:ext cx="681502" cy="7833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2400" b="1" dirty="0" smtClean="0"/>
                <a:t>Themen-bereiche</a:t>
              </a:r>
              <a:endParaRPr lang="de-DE" sz="2400" b="1" kern="1200" dirty="0"/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5736318" y="2625387"/>
            <a:ext cx="1885819" cy="1946613"/>
            <a:chOff x="2743197" y="965199"/>
            <a:chExt cx="990076" cy="1138018"/>
          </a:xfrm>
        </p:grpSpPr>
        <p:sp>
          <p:nvSpPr>
            <p:cNvPr id="27" name="Sechseck 26"/>
            <p:cNvSpPr/>
            <p:nvPr/>
          </p:nvSpPr>
          <p:spPr>
            <a:xfrm rot="5400000">
              <a:off x="2669226" y="1039170"/>
              <a:ext cx="1138018" cy="99007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Sechseck 4"/>
            <p:cNvSpPr/>
            <p:nvPr/>
          </p:nvSpPr>
          <p:spPr>
            <a:xfrm>
              <a:off x="2897484" y="1142540"/>
              <a:ext cx="754655" cy="7833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/>
              <a:r>
                <a:rPr lang="de-DE" sz="2000" dirty="0">
                  <a:solidFill>
                    <a:schemeClr val="tx1"/>
                  </a:solidFill>
                </a:rPr>
                <a:t>Grüne und Inklusive Wirtschaftspolitik</a:t>
              </a:r>
            </a:p>
          </p:txBody>
        </p:sp>
      </p:grpSp>
      <p:grpSp>
        <p:nvGrpSpPr>
          <p:cNvPr id="38" name="Gruppieren 37"/>
          <p:cNvGrpSpPr/>
          <p:nvPr/>
        </p:nvGrpSpPr>
        <p:grpSpPr>
          <a:xfrm>
            <a:off x="4728128" y="4260223"/>
            <a:ext cx="1885819" cy="1946613"/>
            <a:chOff x="2743197" y="965199"/>
            <a:chExt cx="990076" cy="1138018"/>
          </a:xfrm>
        </p:grpSpPr>
        <p:sp>
          <p:nvSpPr>
            <p:cNvPr id="39" name="Sechseck 38"/>
            <p:cNvSpPr/>
            <p:nvPr/>
          </p:nvSpPr>
          <p:spPr>
            <a:xfrm rot="5400000">
              <a:off x="2669226" y="1039170"/>
              <a:ext cx="1138018" cy="990076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Sechseck 4"/>
            <p:cNvSpPr/>
            <p:nvPr/>
          </p:nvSpPr>
          <p:spPr>
            <a:xfrm>
              <a:off x="2743197" y="1142540"/>
              <a:ext cx="990076" cy="7833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algn="ctr"/>
              <a:r>
                <a:rPr lang="de-DE" dirty="0"/>
                <a:t>Begleitung  nationaler &amp; inter-nationaler Prozesse: Zukunftscharta &amp; Post-2015</a:t>
              </a:r>
            </a:p>
          </p:txBody>
        </p:sp>
      </p:grpSp>
      <p:grpSp>
        <p:nvGrpSpPr>
          <p:cNvPr id="41" name="Gruppieren 40"/>
          <p:cNvGrpSpPr/>
          <p:nvPr/>
        </p:nvGrpSpPr>
        <p:grpSpPr>
          <a:xfrm>
            <a:off x="4589583" y="973691"/>
            <a:ext cx="1885819" cy="1946613"/>
            <a:chOff x="2743197" y="965199"/>
            <a:chExt cx="990076" cy="1138018"/>
          </a:xfrm>
        </p:grpSpPr>
        <p:sp>
          <p:nvSpPr>
            <p:cNvPr id="42" name="Sechseck 41"/>
            <p:cNvSpPr/>
            <p:nvPr/>
          </p:nvSpPr>
          <p:spPr>
            <a:xfrm rot="5400000">
              <a:off x="2669226" y="1039170"/>
              <a:ext cx="1138018" cy="99007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Sechseck 4"/>
            <p:cNvSpPr/>
            <p:nvPr/>
          </p:nvSpPr>
          <p:spPr>
            <a:xfrm>
              <a:off x="2743197" y="1142540"/>
              <a:ext cx="908526" cy="7833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2000" dirty="0"/>
                <a:t>Wirtschaftliche Entwicklung in Rohstoffreichen Ländern</a:t>
              </a:r>
            </a:p>
          </p:txBody>
        </p:sp>
      </p:grpSp>
      <p:grpSp>
        <p:nvGrpSpPr>
          <p:cNvPr id="44" name="Gruppieren 43"/>
          <p:cNvGrpSpPr/>
          <p:nvPr/>
        </p:nvGrpSpPr>
        <p:grpSpPr>
          <a:xfrm>
            <a:off x="2423745" y="973690"/>
            <a:ext cx="1885819" cy="1946613"/>
            <a:chOff x="2743197" y="965199"/>
            <a:chExt cx="990076" cy="1138018"/>
          </a:xfrm>
        </p:grpSpPr>
        <p:sp>
          <p:nvSpPr>
            <p:cNvPr id="45" name="Sechseck 44"/>
            <p:cNvSpPr/>
            <p:nvPr/>
          </p:nvSpPr>
          <p:spPr>
            <a:xfrm rot="5400000">
              <a:off x="2669226" y="1039170"/>
              <a:ext cx="1138018" cy="99007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Sechseck 4"/>
            <p:cNvSpPr/>
            <p:nvPr/>
          </p:nvSpPr>
          <p:spPr>
            <a:xfrm>
              <a:off x="2830903" y="1142540"/>
              <a:ext cx="748083" cy="7833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/>
              <a:r>
                <a:rPr lang="de-DE" sz="2000" dirty="0"/>
                <a:t>Industrie- und </a:t>
              </a:r>
              <a:r>
                <a:rPr lang="de-DE" sz="2000" dirty="0" smtClean="0"/>
                <a:t>Struktur-politik </a:t>
              </a:r>
              <a:endParaRPr lang="de-DE" sz="2000" dirty="0"/>
            </a:p>
          </p:txBody>
        </p:sp>
      </p:grpSp>
      <p:grpSp>
        <p:nvGrpSpPr>
          <p:cNvPr id="47" name="Gruppieren 46"/>
          <p:cNvGrpSpPr/>
          <p:nvPr/>
        </p:nvGrpSpPr>
        <p:grpSpPr>
          <a:xfrm>
            <a:off x="1466981" y="2620421"/>
            <a:ext cx="1885819" cy="1946613"/>
            <a:chOff x="2743197" y="965199"/>
            <a:chExt cx="990076" cy="1138018"/>
          </a:xfrm>
        </p:grpSpPr>
        <p:sp>
          <p:nvSpPr>
            <p:cNvPr id="48" name="Sechseck 47"/>
            <p:cNvSpPr/>
            <p:nvPr/>
          </p:nvSpPr>
          <p:spPr>
            <a:xfrm rot="5400000">
              <a:off x="2669226" y="1039170"/>
              <a:ext cx="1138018" cy="990076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9" name="Sechseck 4"/>
            <p:cNvSpPr/>
            <p:nvPr/>
          </p:nvSpPr>
          <p:spPr>
            <a:xfrm>
              <a:off x="2897484" y="1142540"/>
              <a:ext cx="681502" cy="7833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algn="ctr"/>
              <a:r>
                <a:rPr lang="de-DE" sz="2000" dirty="0" smtClean="0"/>
                <a:t>Wirkungs-messung </a:t>
              </a:r>
              <a:r>
                <a:rPr lang="de-DE" sz="2000" dirty="0"/>
                <a:t>von </a:t>
              </a:r>
              <a:r>
                <a:rPr lang="de-DE" sz="2000" dirty="0" err="1"/>
                <a:t>WiPo</a:t>
              </a:r>
              <a:endParaRPr lang="de-DE" sz="2000" dirty="0"/>
            </a:p>
          </p:txBody>
        </p:sp>
      </p:grpSp>
      <p:grpSp>
        <p:nvGrpSpPr>
          <p:cNvPr id="50" name="Gruppieren 49"/>
          <p:cNvGrpSpPr/>
          <p:nvPr/>
        </p:nvGrpSpPr>
        <p:grpSpPr>
          <a:xfrm>
            <a:off x="2590800" y="4191000"/>
            <a:ext cx="1885819" cy="1946613"/>
            <a:chOff x="2743197" y="965199"/>
            <a:chExt cx="990076" cy="1138018"/>
          </a:xfrm>
        </p:grpSpPr>
        <p:sp>
          <p:nvSpPr>
            <p:cNvPr id="51" name="Sechseck 50"/>
            <p:cNvSpPr/>
            <p:nvPr/>
          </p:nvSpPr>
          <p:spPr>
            <a:xfrm rot="5400000">
              <a:off x="2669226" y="1039170"/>
              <a:ext cx="1138018" cy="990076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2" name="Sechseck 4"/>
            <p:cNvSpPr/>
            <p:nvPr/>
          </p:nvSpPr>
          <p:spPr>
            <a:xfrm>
              <a:off x="2897484" y="1206458"/>
              <a:ext cx="681502" cy="7833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/>
              <a:r>
                <a:rPr lang="de-DE" sz="2000" dirty="0"/>
                <a:t>Regionale </a:t>
              </a:r>
              <a:r>
                <a:rPr lang="de-DE" sz="2000" dirty="0" err="1" smtClean="0"/>
                <a:t>wirtschaft-liche</a:t>
              </a:r>
              <a:r>
                <a:rPr lang="de-DE" sz="2000" dirty="0" smtClean="0"/>
                <a:t> </a:t>
              </a:r>
              <a:r>
                <a:rPr lang="de-DE" sz="2000" dirty="0"/>
                <a:t>Integration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51238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93337" y="457200"/>
            <a:ext cx="9144000" cy="1470025"/>
          </a:xfrm>
          <a:noFill/>
        </p:spPr>
        <p:txBody>
          <a:bodyPr>
            <a:normAutofit fontScale="90000"/>
          </a:bodyPr>
          <a:lstStyle/>
          <a:p>
            <a:r>
              <a:rPr lang="de-DE" sz="5600" b="1" dirty="0" smtClean="0">
                <a:solidFill>
                  <a:srgbClr val="008000"/>
                </a:solidFill>
              </a:rPr>
              <a:t/>
            </a:r>
            <a:br>
              <a:rPr lang="de-DE" sz="5600" b="1" dirty="0" smtClean="0">
                <a:solidFill>
                  <a:srgbClr val="008000"/>
                </a:solidFill>
              </a:rPr>
            </a:br>
            <a:r>
              <a:rPr lang="de-DE" sz="4700" b="1" dirty="0" smtClean="0">
                <a:solidFill>
                  <a:srgbClr val="008000"/>
                </a:solidFill>
              </a:rPr>
              <a:t>Grüne und Inklusive Wachstumspolitik</a:t>
            </a:r>
            <a:r>
              <a:rPr lang="de-DE" sz="4000" b="1" dirty="0" smtClean="0">
                <a:solidFill>
                  <a:srgbClr val="008000"/>
                </a:solidFill>
              </a:rPr>
              <a:t/>
            </a:r>
            <a:br>
              <a:rPr lang="de-DE" sz="4000" b="1" dirty="0" smtClean="0">
                <a:solidFill>
                  <a:srgbClr val="008000"/>
                </a:solidFill>
              </a:rPr>
            </a:br>
            <a:r>
              <a:rPr lang="de-DE" sz="2000" dirty="0" smtClean="0">
                <a:solidFill>
                  <a:srgbClr val="008000"/>
                </a:solidFill>
              </a:rPr>
              <a:t>Förderung von sozial inklusivem und ökologisch nachhaltigem Wirtschaftswachstum</a:t>
            </a:r>
            <a:endParaRPr lang="de-DE" sz="2000" dirty="0">
              <a:solidFill>
                <a:srgbClr val="008000"/>
              </a:solidFill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8995" y="4996463"/>
            <a:ext cx="2597504" cy="1291068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165672" y="2595023"/>
            <a:ext cx="2135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12" name="Textfeld 11"/>
          <p:cNvSpPr txBox="1"/>
          <p:nvPr/>
        </p:nvSpPr>
        <p:spPr>
          <a:xfrm>
            <a:off x="4724400" y="2691246"/>
            <a:ext cx="3810000" cy="1804749"/>
          </a:xfrm>
          <a:prstGeom prst="roundRect">
            <a:avLst/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/>
              <a:t>Identifizierung von Synergien und Zielkonflikten zwischen der sozialen und ökologischen Dimension von Nachhaltigkeit (laufend)</a:t>
            </a:r>
          </a:p>
        </p:txBody>
      </p:sp>
      <p:sp>
        <p:nvSpPr>
          <p:cNvPr id="11" name="Rechteck 10"/>
          <p:cNvSpPr/>
          <p:nvPr/>
        </p:nvSpPr>
        <p:spPr>
          <a:xfrm>
            <a:off x="622872" y="4344446"/>
            <a:ext cx="179014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2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3" name="Abgerundetes Rechteck 12"/>
          <p:cNvSpPr/>
          <p:nvPr/>
        </p:nvSpPr>
        <p:spPr>
          <a:xfrm>
            <a:off x="899710" y="2116282"/>
            <a:ext cx="3549078" cy="2145268"/>
          </a:xfrm>
          <a:prstGeom prst="roundRect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dirty="0"/>
              <a:t>F</a:t>
            </a:r>
            <a:r>
              <a:rPr lang="de-DE" sz="2000" dirty="0" smtClean="0"/>
              <a:t>olgeabschätzung von grünen und inklusiven Wachstumspolitiken </a:t>
            </a:r>
            <a:br>
              <a:rPr lang="de-DE" sz="2000" dirty="0" smtClean="0"/>
            </a:br>
            <a:r>
              <a:rPr lang="de-DE" sz="2000" dirty="0" smtClean="0"/>
              <a:t>z.B. ökonomische Modellierungsansätze (geplant)</a:t>
            </a:r>
          </a:p>
        </p:txBody>
      </p:sp>
      <p:sp>
        <p:nvSpPr>
          <p:cNvPr id="3" name="Abgerundetes Rechteck 2"/>
          <p:cNvSpPr/>
          <p:nvPr/>
        </p:nvSpPr>
        <p:spPr>
          <a:xfrm>
            <a:off x="326960" y="4426956"/>
            <a:ext cx="4245039" cy="1464231"/>
          </a:xfrm>
          <a:prstGeom prst="roundRect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dirty="0" smtClean="0"/>
              <a:t>Beratung zu wirtschaftspolitischen </a:t>
            </a:r>
            <a:r>
              <a:rPr lang="de-DE" sz="2000" dirty="0"/>
              <a:t>I</a:t>
            </a:r>
            <a:r>
              <a:rPr lang="de-DE" sz="2000" dirty="0" smtClean="0"/>
              <a:t>nstrumenten für eine ökologische Transformation der Wirtschaft, z.B. grüne Industriepolitik (laufend)</a:t>
            </a:r>
          </a:p>
        </p:txBody>
      </p:sp>
    </p:spTree>
    <p:extLst>
      <p:ext uri="{BB962C8B-B14F-4D97-AF65-F5344CB8AC3E}">
        <p14:creationId xmlns:p14="http://schemas.microsoft.com/office/powerpoint/2010/main" val="131854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" y="990600"/>
            <a:ext cx="8763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de-DE" sz="4700" b="1" dirty="0">
                <a:solidFill>
                  <a:srgbClr val="008000"/>
                </a:solidFill>
              </a:rPr>
              <a:t>Grüne und Inklusive Wachstumspolitik</a:t>
            </a:r>
            <a:br>
              <a:rPr lang="de-DE" sz="4700" b="1" dirty="0">
                <a:solidFill>
                  <a:srgbClr val="008000"/>
                </a:solidFill>
              </a:rPr>
            </a:br>
            <a:r>
              <a:rPr lang="de-DE" sz="2000" dirty="0" smtClean="0">
                <a:solidFill>
                  <a:srgbClr val="008000"/>
                </a:solidFill>
              </a:rPr>
              <a:t>Laufende Aktivitäten: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de-DE" sz="2000" b="1" dirty="0" smtClean="0"/>
              <a:t>Zielkonflikte und Synergien zw. Grünen Wachstumsstrategien und Breitenwirksamkeit:</a:t>
            </a:r>
          </a:p>
          <a:p>
            <a:pPr lvl="1"/>
            <a:r>
              <a:rPr lang="de-DE" sz="1600" dirty="0" smtClean="0"/>
              <a:t>Konzeptionelle Aufarbeitung durch </a:t>
            </a:r>
            <a:r>
              <a:rPr lang="de-DE" sz="1600" dirty="0" err="1" smtClean="0"/>
              <a:t>Scoping</a:t>
            </a:r>
            <a:r>
              <a:rPr lang="de-DE" sz="1600" dirty="0" smtClean="0"/>
              <a:t> Study über wissenschaftliche Literatur und Fallbeispiele (DIE)</a:t>
            </a:r>
          </a:p>
          <a:p>
            <a:pPr lvl="1"/>
            <a:r>
              <a:rPr lang="de-DE" sz="1600" dirty="0" smtClean="0"/>
              <a:t>Finanzierung einer </a:t>
            </a:r>
            <a:r>
              <a:rPr lang="de-DE" sz="1600" dirty="0" err="1" smtClean="0"/>
              <a:t>Issue</a:t>
            </a:r>
            <a:r>
              <a:rPr lang="de-DE" sz="1600" dirty="0" smtClean="0"/>
              <a:t> Note mit der OECD zum Thema „inclusive </a:t>
            </a:r>
            <a:r>
              <a:rPr lang="de-DE" sz="1600" dirty="0" err="1" smtClean="0"/>
              <a:t>labour</a:t>
            </a:r>
            <a:r>
              <a:rPr lang="de-DE" sz="1600" dirty="0" smtClean="0"/>
              <a:t> </a:t>
            </a:r>
            <a:r>
              <a:rPr lang="de-DE" sz="1600" dirty="0" err="1" smtClean="0"/>
              <a:t>markets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green</a:t>
            </a:r>
            <a:r>
              <a:rPr lang="de-DE" sz="1600" dirty="0" smtClean="0"/>
              <a:t> </a:t>
            </a:r>
            <a:r>
              <a:rPr lang="de-DE" sz="1600" dirty="0" err="1" smtClean="0"/>
              <a:t>growth</a:t>
            </a:r>
            <a:r>
              <a:rPr lang="de-DE" sz="1600" dirty="0" smtClean="0"/>
              <a:t>“ (erstellt durch die LSE) </a:t>
            </a:r>
            <a:r>
              <a:rPr lang="de-DE" sz="1600" dirty="0" smtClean="0">
                <a:sym typeface="Wingdings" panose="05000000000000000000" pitchFamily="2" charset="2"/>
              </a:rPr>
              <a:t> konzeptionelle Ansätze und theoretischer Rahmen für die geplante gemeinsame Initiative?</a:t>
            </a:r>
            <a:endParaRPr lang="de-DE" sz="1600" dirty="0" smtClean="0"/>
          </a:p>
          <a:p>
            <a:r>
              <a:rPr lang="de-DE" sz="2000" b="1" dirty="0" smtClean="0"/>
              <a:t>Folgeabschätzung für grüne Wachstumspolitiken:</a:t>
            </a:r>
          </a:p>
          <a:p>
            <a:pPr lvl="1"/>
            <a:r>
              <a:rPr lang="de-DE" sz="1600" dirty="0" err="1" smtClean="0"/>
              <a:t>Evt</a:t>
            </a:r>
            <a:r>
              <a:rPr lang="de-DE" sz="1600" dirty="0" smtClean="0"/>
              <a:t>. liefert OECD </a:t>
            </a:r>
            <a:r>
              <a:rPr lang="de-DE" sz="1600" dirty="0" err="1" smtClean="0"/>
              <a:t>Issue</a:t>
            </a:r>
            <a:r>
              <a:rPr lang="de-DE" sz="1600" dirty="0" smtClean="0"/>
              <a:t> Note erst Hinweise zu geeigneten statistischen Modellen zur Durchführung von Impact Assessments  der Effekte von grünen Wachstumspolitiken auf Arbeitsmärkte</a:t>
            </a:r>
          </a:p>
          <a:p>
            <a:r>
              <a:rPr lang="de-DE" sz="2000" b="1" dirty="0" smtClean="0"/>
              <a:t>Grüne Struktur- und Industriepolitik:</a:t>
            </a:r>
          </a:p>
          <a:p>
            <a:pPr lvl="1"/>
            <a:r>
              <a:rPr lang="de-DE" sz="1600" dirty="0" smtClean="0"/>
              <a:t>Entwicklung einer Toolbox für die Formulierung von Industriepolitiken (Diagnose und Strategieformulierung), inkl. Tools zu </a:t>
            </a:r>
            <a:r>
              <a:rPr lang="de-DE" sz="1600" dirty="0" err="1" smtClean="0"/>
              <a:t>greening</a:t>
            </a:r>
            <a:r>
              <a:rPr lang="de-DE" sz="1600" dirty="0" smtClean="0"/>
              <a:t> </a:t>
            </a:r>
            <a:r>
              <a:rPr lang="de-DE" sz="1600" dirty="0" err="1" smtClean="0"/>
              <a:t>industries</a:t>
            </a:r>
            <a:r>
              <a:rPr lang="de-DE" sz="1600" dirty="0" smtClean="0"/>
              <a:t> (Fokus Energieeffizienz und Energieversorgungsstabilität) und zu inclusive </a:t>
            </a:r>
            <a:r>
              <a:rPr lang="de-DE" sz="1600" dirty="0" err="1" smtClean="0"/>
              <a:t>industrial</a:t>
            </a:r>
            <a:r>
              <a:rPr lang="de-DE" sz="1600" dirty="0" smtClean="0"/>
              <a:t> </a:t>
            </a:r>
            <a:r>
              <a:rPr lang="de-DE" sz="1600" dirty="0" err="1" smtClean="0"/>
              <a:t>development</a:t>
            </a:r>
            <a:r>
              <a:rPr lang="de-DE" sz="1600" dirty="0" smtClean="0"/>
              <a:t> (breitenwirksame, qualitative Beschäftigung)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871551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ver">
  <a:themeElements>
    <a:clrScheme name="Benutzerdefiniert 3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FF0000"/>
      </a:hlink>
      <a:folHlink>
        <a:srgbClr val="FF000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Microsoft Office PowerPoint</Application>
  <PresentationFormat>Bildschirmpräsentation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6" baseType="lpstr">
      <vt:lpstr>Office Theme</vt:lpstr>
      <vt:lpstr>1_Cover</vt:lpstr>
      <vt:lpstr>PowerPoint-Präsentation</vt:lpstr>
      <vt:lpstr>PowerPoint-Präsentation</vt:lpstr>
      <vt:lpstr> Grüne und Inklusive Wachstumspolitik Förderung von sozial inklusivem und ökologisch nachhaltigem Wirtschaftswachstum</vt:lpstr>
      <vt:lpstr>Grüne und Inklusive Wachstumspolitik Laufende Aktivitäten: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Wandke, Julia GIZ</dc:creator>
  <cp:lastModifiedBy>Johanna</cp:lastModifiedBy>
  <cp:revision>29</cp:revision>
  <dcterms:created xsi:type="dcterms:W3CDTF">2006-08-16T00:00:00Z</dcterms:created>
  <dcterms:modified xsi:type="dcterms:W3CDTF">2014-10-13T12:39:52Z</dcterms:modified>
</cp:coreProperties>
</file>